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9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2026/3/3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3636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2026/3/3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014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2026/3/3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4869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2026/3/3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003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2026/3/3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1712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2026/3/3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1192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2026/3/3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498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2026/3/3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4618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2026/3/3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7841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2026/3/3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2912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2026/3/3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6681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2026/3/3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4613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2026/3/3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2825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2026/3/3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0407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2026/3/3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9570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DBCC-9C7B-44AC-B1DC-5003A2274E7A}" type="datetimeFigureOut">
              <a:rPr lang="zh-TW" altLang="en-US" smtClean="0"/>
              <a:t>2026/3/3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1363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0DBCC-9C7B-44AC-B1DC-5003A2274E7A}" type="datetimeFigureOut">
              <a:rPr lang="zh-TW" altLang="en-US" smtClean="0"/>
              <a:t>2026/3/3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040B6DE-DAC8-45BA-867E-567BD17F96B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723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hade val="92000"/>
                <a:satMod val="160000"/>
              </a:schemeClr>
            </a:gs>
            <a:gs pos="77000">
              <a:schemeClr val="bg1">
                <a:tint val="100000"/>
                <a:shade val="73000"/>
                <a:satMod val="155000"/>
              </a:schemeClr>
            </a:gs>
            <a:gs pos="100000">
              <a:schemeClr val="bg1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249F049-1C9A-4109-9D1D-B8A6F18D7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086" y="225183"/>
            <a:ext cx="11885914" cy="943217"/>
          </a:xfrm>
        </p:spPr>
        <p:txBody>
          <a:bodyPr>
            <a:normAutofit/>
          </a:bodyPr>
          <a:lstStyle/>
          <a:p>
            <a:r>
              <a:rPr lang="zh-TW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【</a:t>
            </a: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114-2</a:t>
            </a:r>
            <a:r>
              <a:rPr lang="zh-TW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證券商業務</a:t>
            </a:r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人</a:t>
            </a:r>
            <a:r>
              <a:rPr lang="zh-TW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員資格測驗證照輔導班】</a:t>
            </a:r>
            <a:endParaRPr lang="zh-TW" alt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DA7A3E3-130D-40D2-BE1A-0F72CAD0F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813" y="1168400"/>
            <a:ext cx="11332639" cy="5689600"/>
          </a:xfrm>
        </p:spPr>
        <p:txBody>
          <a:bodyPr anchor="ctr">
            <a:normAutofit fontScale="92500" lnSpcReduction="20000"/>
          </a:bodyPr>
          <a:lstStyle/>
          <a:p>
            <a:pPr lvl="0" algn="just">
              <a:lnSpc>
                <a:spcPct val="120000"/>
              </a:lnSpc>
            </a:pPr>
            <a:r>
              <a:rPr lang="zh-TW" altLang="zh-TW" sz="2800" dirty="0"/>
              <a:t>對象：有興趣的同學</a:t>
            </a:r>
          </a:p>
          <a:p>
            <a:pPr lvl="0" algn="just">
              <a:lnSpc>
                <a:spcPct val="120000"/>
              </a:lnSpc>
            </a:pPr>
            <a:r>
              <a:rPr lang="zh-TW" altLang="zh-TW" sz="2800" dirty="0"/>
              <a:t>時間與地點：</a:t>
            </a:r>
            <a:r>
              <a:rPr lang="zh-TW" altLang="zh-TW" sz="2800" dirty="0">
                <a:solidFill>
                  <a:srgbClr val="FF0000"/>
                </a:solidFill>
              </a:rPr>
              <a:t>每星期三</a:t>
            </a:r>
            <a:r>
              <a:rPr lang="en-US" altLang="zh-TW" sz="2800" dirty="0">
                <a:solidFill>
                  <a:srgbClr val="FF0000"/>
                </a:solidFill>
              </a:rPr>
              <a:t>7-9</a:t>
            </a:r>
            <a:r>
              <a:rPr lang="zh-TW" altLang="zh-TW" sz="2800" dirty="0">
                <a:solidFill>
                  <a:srgbClr val="FF0000"/>
                </a:solidFill>
              </a:rPr>
              <a:t>堂</a:t>
            </a:r>
            <a:r>
              <a:rPr lang="en-US" altLang="zh-TW" sz="2800" dirty="0">
                <a:solidFill>
                  <a:srgbClr val="FF0000"/>
                </a:solidFill>
              </a:rPr>
              <a:t>M306</a:t>
            </a:r>
            <a:r>
              <a:rPr lang="zh-TW" altLang="zh-TW" sz="2800" dirty="0">
                <a:solidFill>
                  <a:srgbClr val="FF0000"/>
                </a:solidFill>
              </a:rPr>
              <a:t>教室</a:t>
            </a:r>
          </a:p>
          <a:p>
            <a:pPr lvl="0" algn="just">
              <a:lnSpc>
                <a:spcPct val="120000"/>
              </a:lnSpc>
            </a:pPr>
            <a:r>
              <a:rPr lang="zh-TW" altLang="zh-TW" sz="2800" dirty="0"/>
              <a:t>名額：</a:t>
            </a:r>
            <a:r>
              <a:rPr lang="en-US" altLang="zh-TW" sz="2800" dirty="0"/>
              <a:t>50</a:t>
            </a:r>
            <a:r>
              <a:rPr lang="zh-TW" altLang="zh-TW" sz="2800" dirty="0"/>
              <a:t>名（額滿為止）</a:t>
            </a:r>
          </a:p>
          <a:p>
            <a:pPr lvl="0" algn="just">
              <a:lnSpc>
                <a:spcPct val="120000"/>
              </a:lnSpc>
            </a:pPr>
            <a:r>
              <a:rPr lang="zh-TW" altLang="zh-TW" sz="2800" dirty="0"/>
              <a:t>第一次上課時間：</a:t>
            </a:r>
            <a:r>
              <a:rPr lang="en-US" altLang="zh-TW" sz="2800" dirty="0"/>
              <a:t>04/01(</a:t>
            </a:r>
            <a:r>
              <a:rPr lang="zh-TW" altLang="zh-TW" sz="2800" dirty="0"/>
              <a:t>三</a:t>
            </a:r>
            <a:r>
              <a:rPr lang="en-US" altLang="zh-TW" sz="2800" dirty="0"/>
              <a:t>)</a:t>
            </a:r>
            <a:r>
              <a:rPr lang="zh-TW" altLang="zh-TW" sz="2800" dirty="0"/>
              <a:t>　第</a:t>
            </a:r>
            <a:r>
              <a:rPr lang="en-US" altLang="zh-TW" sz="2800" dirty="0"/>
              <a:t>7-9</a:t>
            </a:r>
            <a:r>
              <a:rPr lang="zh-TW" altLang="zh-TW" sz="2800" dirty="0"/>
              <a:t>堂</a:t>
            </a:r>
          </a:p>
          <a:p>
            <a:pPr lvl="0" algn="just">
              <a:lnSpc>
                <a:spcPct val="120000"/>
              </a:lnSpc>
            </a:pPr>
            <a:r>
              <a:rPr lang="zh-TW" altLang="zh-TW" sz="2800" dirty="0"/>
              <a:t>預定證照考試時間：</a:t>
            </a:r>
            <a:r>
              <a:rPr lang="en-US" altLang="zh-TW" sz="2800" dirty="0"/>
              <a:t>115</a:t>
            </a:r>
            <a:r>
              <a:rPr lang="zh-TW" altLang="zh-TW" sz="2800" dirty="0"/>
              <a:t>年</a:t>
            </a:r>
            <a:r>
              <a:rPr lang="en-US" altLang="zh-TW" sz="2800" dirty="0"/>
              <a:t>08</a:t>
            </a:r>
            <a:r>
              <a:rPr lang="zh-TW" altLang="zh-TW" sz="2800" dirty="0"/>
              <a:t>月</a:t>
            </a:r>
            <a:r>
              <a:rPr lang="en-US" altLang="zh-TW" sz="2800"/>
              <a:t>02</a:t>
            </a:r>
            <a:r>
              <a:rPr lang="zh-TW" altLang="zh-TW" sz="2800"/>
              <a:t>日</a:t>
            </a:r>
            <a:r>
              <a:rPr lang="zh-TW" altLang="zh-TW" sz="2800" dirty="0"/>
              <a:t>（日）</a:t>
            </a:r>
          </a:p>
          <a:p>
            <a:pPr lvl="0" algn="just">
              <a:lnSpc>
                <a:spcPct val="120000"/>
              </a:lnSpc>
            </a:pPr>
            <a:r>
              <a:rPr lang="zh-TW" altLang="zh-TW" sz="2800" dirty="0"/>
              <a:t>報名期間：即日起至</a:t>
            </a:r>
            <a:r>
              <a:rPr lang="en-US" altLang="zh-TW" sz="2800" dirty="0"/>
              <a:t>115</a:t>
            </a:r>
            <a:r>
              <a:rPr lang="zh-TW" altLang="zh-TW" sz="2800" dirty="0"/>
              <a:t>年</a:t>
            </a:r>
            <a:r>
              <a:rPr lang="en-US" altLang="zh-TW" sz="2800" dirty="0"/>
              <a:t>03</a:t>
            </a:r>
            <a:r>
              <a:rPr lang="zh-TW" altLang="zh-TW" sz="2800" dirty="0"/>
              <a:t>月</a:t>
            </a:r>
            <a:r>
              <a:rPr lang="en-US" altLang="zh-TW" sz="2800" dirty="0"/>
              <a:t>31</a:t>
            </a:r>
            <a:r>
              <a:rPr lang="zh-TW" altLang="zh-TW" sz="2800" dirty="0"/>
              <a:t>日（二）</a:t>
            </a:r>
            <a:r>
              <a:rPr lang="zh-TW" altLang="en-US" sz="2800" dirty="0"/>
              <a:t>中午</a:t>
            </a:r>
            <a:endParaRPr lang="zh-TW" altLang="zh-TW" sz="2800" dirty="0"/>
          </a:p>
          <a:p>
            <a:pPr lvl="0" algn="just">
              <a:lnSpc>
                <a:spcPct val="120000"/>
              </a:lnSpc>
            </a:pPr>
            <a:r>
              <a:rPr lang="zh-TW" altLang="zh-TW" sz="2800" dirty="0"/>
              <a:t>報名方式：請於財金系辦公室報名並同時繳交</a:t>
            </a:r>
            <a:r>
              <a:rPr lang="zh-TW" altLang="zh-TW" sz="2800" dirty="0">
                <a:solidFill>
                  <a:srgbClr val="FF0000"/>
                </a:solidFill>
              </a:rPr>
              <a:t>保證金新台幣</a:t>
            </a:r>
            <a:r>
              <a:rPr lang="en-US" altLang="zh-TW" sz="2800" dirty="0">
                <a:solidFill>
                  <a:srgbClr val="FF0000"/>
                </a:solidFill>
              </a:rPr>
              <a:t>NT$ 200</a:t>
            </a:r>
            <a:r>
              <a:rPr lang="zh-TW" altLang="zh-TW" sz="2800" dirty="0">
                <a:solidFill>
                  <a:srgbClr val="FF0000"/>
                </a:solidFill>
              </a:rPr>
              <a:t>元</a:t>
            </a:r>
          </a:p>
          <a:p>
            <a:pPr lvl="0" algn="just">
              <a:lnSpc>
                <a:spcPct val="120000"/>
              </a:lnSpc>
            </a:pPr>
            <a:r>
              <a:rPr lang="zh-TW" altLang="zh-TW" sz="2800" dirty="0"/>
              <a:t>注意事項：</a:t>
            </a:r>
            <a:r>
              <a:rPr lang="zh-TW" altLang="zh-TW" sz="2800" dirty="0">
                <a:solidFill>
                  <a:srgbClr val="FF0000"/>
                </a:solidFill>
              </a:rPr>
              <a:t>兩次（含）</a:t>
            </a:r>
            <a:r>
              <a:rPr lang="zh-TW" altLang="zh-TW" sz="2800" dirty="0"/>
              <a:t>無故未到課或未報名該證照考試，即</a:t>
            </a:r>
            <a:r>
              <a:rPr lang="zh-TW" altLang="zh-TW" sz="2800" dirty="0">
                <a:solidFill>
                  <a:srgbClr val="FF0000"/>
                </a:solidFill>
              </a:rPr>
              <a:t>不退保證金</a:t>
            </a:r>
            <a:r>
              <a:rPr lang="zh-TW" altLang="zh-TW" sz="2800" dirty="0"/>
              <a:t>，結餘款回饋給亞洲大學財金系學會</a:t>
            </a:r>
          </a:p>
          <a:p>
            <a:pPr lvl="0" algn="just">
              <a:lnSpc>
                <a:spcPct val="120000"/>
              </a:lnSpc>
            </a:pPr>
            <a:r>
              <a:rPr lang="zh-TW" altLang="zh-TW" sz="2800" dirty="0"/>
              <a:t>請</a:t>
            </a:r>
            <a:r>
              <a:rPr lang="zh-TW" altLang="zh-TW" sz="2800" dirty="0">
                <a:solidFill>
                  <a:srgbClr val="FF0000"/>
                </a:solidFill>
              </a:rPr>
              <a:t>自行購書</a:t>
            </a:r>
            <a:r>
              <a:rPr lang="en-US" altLang="zh-TW" sz="2800" dirty="0">
                <a:solidFill>
                  <a:srgbClr val="FF0000"/>
                </a:solidFill>
              </a:rPr>
              <a:t>(</a:t>
            </a:r>
            <a:r>
              <a:rPr lang="zh-TW" altLang="en-US" sz="2800" dirty="0">
                <a:solidFill>
                  <a:srgbClr val="FF0000"/>
                </a:solidFill>
              </a:rPr>
              <a:t>第一次上課即須使用</a:t>
            </a:r>
            <a:r>
              <a:rPr lang="en-US" altLang="zh-TW" sz="2800" dirty="0">
                <a:solidFill>
                  <a:srgbClr val="FF0000"/>
                </a:solidFill>
              </a:rPr>
              <a:t>)</a:t>
            </a:r>
            <a:r>
              <a:rPr lang="zh-TW" altLang="zh-TW" sz="2800" dirty="0"/>
              <a:t>：高朝樑，證券商業務員重點精華，</a:t>
            </a:r>
            <a:r>
              <a:rPr lang="zh-TW" altLang="en-US" sz="2800" dirty="0"/>
              <a:t>東展書局，</a:t>
            </a:r>
            <a:r>
              <a:rPr lang="en-US" altLang="zh-TW" sz="2800" dirty="0"/>
              <a:t>115</a:t>
            </a:r>
            <a:r>
              <a:rPr lang="zh-TW" altLang="zh-TW" sz="2800" dirty="0"/>
              <a:t>年最新版。</a:t>
            </a:r>
          </a:p>
        </p:txBody>
      </p:sp>
    </p:spTree>
    <p:extLst>
      <p:ext uri="{BB962C8B-B14F-4D97-AF65-F5344CB8AC3E}">
        <p14:creationId xmlns:p14="http://schemas.microsoft.com/office/powerpoint/2010/main" val="3451561228"/>
      </p:ext>
    </p:extLst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131</TotalTime>
  <Words>152</Words>
  <Application>Microsoft Office PowerPoint</Application>
  <PresentationFormat>寬螢幕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多面向</vt:lpstr>
      <vt:lpstr>【114-2　證券商業務人員資格測驗證照輔導班】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何杰霖</dc:creator>
  <cp:lastModifiedBy>王癸元</cp:lastModifiedBy>
  <cp:revision>28</cp:revision>
  <dcterms:created xsi:type="dcterms:W3CDTF">2020-09-09T07:10:25Z</dcterms:created>
  <dcterms:modified xsi:type="dcterms:W3CDTF">2026-03-03T09:01:03Z</dcterms:modified>
</cp:coreProperties>
</file>